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1" r:id="rId4"/>
    <p:sldId id="264" r:id="rId5"/>
    <p:sldId id="259" r:id="rId6"/>
    <p:sldId id="268" r:id="rId7"/>
    <p:sldId id="265" r:id="rId8"/>
    <p:sldId id="266" r:id="rId9"/>
    <p:sldId id="267" r:id="rId10"/>
    <p:sldId id="270" r:id="rId11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ชื่อเรื่องรอง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h-TH" smtClean="0"/>
              <a:t>คลิกเพื่อแก้ไขสไตล์ชื่อเรื่องรองต้นแบบ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FE9F-64DC-4E03-9193-05C65C100F56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A381-A151-43F9-A386-588B431645F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83447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FE9F-64DC-4E03-9193-05C65C100F56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A381-A151-43F9-A386-588B431645F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72848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แนวตั้ง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แนวตั้ง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FE9F-64DC-4E03-9193-05C65C100F56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A381-A151-43F9-A386-588B431645F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75007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FE9F-64DC-4E03-9193-05C65C100F56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A381-A151-43F9-A386-588B431645F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82724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FE9F-64DC-4E03-9193-05C65C100F56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A381-A151-43F9-A386-588B431645F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239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FE9F-64DC-4E03-9193-05C65C100F56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A381-A151-43F9-A386-588B431645F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23370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4" name="ตัวแทนเนื้อหา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5" name="ตัวแทนข้อความ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6" name="ตัวแทนเนื้อหา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7" name="ตัวแทนวันที่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FE9F-64DC-4E03-9193-05C65C100F56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8" name="ตัวแทนท้ายกระดา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ตัวแทนหมายเลขสไลด์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A381-A151-43F9-A386-588B431645F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265509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วันที่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FE9F-64DC-4E03-9193-05C65C100F56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4" name="ตัวแทนท้ายกระดา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ตัวแทนหมายเลขสไลด์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A381-A151-43F9-A386-588B431645F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6478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วันที่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FE9F-64DC-4E03-9193-05C65C100F56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3" name="ตัวแทนท้ายกระดา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ตัวแทนหมายเลขสไลด์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A381-A151-43F9-A386-588B431645F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26291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FE9F-64DC-4E03-9193-05C65C100F56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A381-A151-43F9-A386-588B431645F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0865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รูปภาพ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ตัวแทนข้อความ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</p:txBody>
      </p:sp>
      <p:sp>
        <p:nvSpPr>
          <p:cNvPr id="5" name="ตัวแทนวันที่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1FE9F-64DC-4E03-9193-05C65C100F56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6" name="ตัวแทนท้ายกระดา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ตัวแทนหมายเลขสไลด์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B4A381-A151-43F9-A386-588B431645F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171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ตัวแทนชื่อเรื่อง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 smtClean="0"/>
              <a:t>คลิกเพื่อแก้ไขสไตล์ชื่อเรื่องต้นแบบ</a:t>
            </a:r>
            <a:endParaRPr lang="th-TH"/>
          </a:p>
        </p:txBody>
      </p:sp>
      <p:sp>
        <p:nvSpPr>
          <p:cNvPr id="3" name="ตัวแทนข้อความ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 smtClean="0"/>
              <a:t>คลิกเพื่อแก้ไขสไตล์ของข้อความต้นแบบ</a:t>
            </a:r>
          </a:p>
          <a:p>
            <a:pPr lvl="1"/>
            <a:r>
              <a:rPr lang="th-TH" smtClean="0"/>
              <a:t>ระดับที่สอง</a:t>
            </a:r>
          </a:p>
          <a:p>
            <a:pPr lvl="2"/>
            <a:r>
              <a:rPr lang="th-TH" smtClean="0"/>
              <a:t>ระดับที่สาม</a:t>
            </a:r>
          </a:p>
          <a:p>
            <a:pPr lvl="3"/>
            <a:r>
              <a:rPr lang="th-TH" smtClean="0"/>
              <a:t>ระดับที่สี่</a:t>
            </a:r>
          </a:p>
          <a:p>
            <a:pPr lvl="4"/>
            <a:r>
              <a:rPr lang="th-TH" smtClean="0"/>
              <a:t>ระดับที่ห้า</a:t>
            </a:r>
            <a:endParaRPr lang="th-TH"/>
          </a:p>
        </p:txBody>
      </p:sp>
      <p:sp>
        <p:nvSpPr>
          <p:cNvPr id="4" name="ตัวแทนวันที่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D1FE9F-64DC-4E03-9193-05C65C100F56}" type="datetimeFigureOut">
              <a:rPr lang="th-TH" smtClean="0"/>
              <a:t>25/04/62</a:t>
            </a:fld>
            <a:endParaRPr lang="th-TH"/>
          </a:p>
        </p:txBody>
      </p:sp>
      <p:sp>
        <p:nvSpPr>
          <p:cNvPr id="5" name="ตัวแทนท้ายกระดา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ตัวแทนหมายเลขสไลด์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4A381-A151-43F9-A386-588B431645FC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6592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6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รูปภาพ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61517"/>
          </a:xfrm>
          <a:prstGeom prst="rect">
            <a:avLst/>
          </a:prstGeom>
        </p:spPr>
      </p:pic>
      <p:pic>
        <p:nvPicPr>
          <p:cNvPr id="4" name="รูปภาพ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75" y="2421680"/>
            <a:ext cx="5712450" cy="2118151"/>
          </a:xfrm>
          <a:prstGeom prst="rect">
            <a:avLst/>
          </a:prstGeom>
        </p:spPr>
      </p:pic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838200" y="28179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th-TH" sz="8800" b="1" dirty="0" smtClean="0">
                <a:solidFill>
                  <a:srgbClr val="002060"/>
                </a:solidFill>
                <a:latin typeface="SOV_Apo" panose="02070506060000020004" pitchFamily="18" charset="-34"/>
                <a:cs typeface="SOV_Apo" panose="02070506060000020004" pitchFamily="18" charset="-34"/>
              </a:rPr>
              <a:t>จบการนำเสนอ</a:t>
            </a:r>
            <a:endParaRPr lang="th-TH" sz="8800" b="1" dirty="0">
              <a:solidFill>
                <a:srgbClr val="002060"/>
              </a:solidFill>
              <a:latin typeface="SOV_Apo" panose="02070506060000020004" pitchFamily="18" charset="-34"/>
              <a:cs typeface="SOV_Apo" panose="020705060600000200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144341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รูปภาพ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72" y="688983"/>
            <a:ext cx="4378625" cy="30801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434" y="3882813"/>
            <a:ext cx="2010935" cy="2954118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19" y="3867443"/>
            <a:ext cx="828791" cy="590632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599" y="4104494"/>
            <a:ext cx="924054" cy="1181265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3604" y="1448336"/>
            <a:ext cx="1929966" cy="3842853"/>
          </a:xfrm>
          <a:prstGeom prst="rect">
            <a:avLst/>
          </a:prstGeom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438533" y="1314072"/>
            <a:ext cx="2064826" cy="4111380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039" y="3605841"/>
            <a:ext cx="4495449" cy="28270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24266" y="3813869"/>
            <a:ext cx="861923" cy="1101840"/>
          </a:xfrm>
          <a:prstGeom prst="rect">
            <a:avLst/>
          </a:prstGeom>
        </p:spPr>
      </p:pic>
      <p:pic>
        <p:nvPicPr>
          <p:cNvPr id="14" name="รูปภาพ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2616" y="5201375"/>
            <a:ext cx="753805" cy="537194"/>
          </a:xfrm>
          <a:prstGeom prst="rect">
            <a:avLst/>
          </a:prstGeom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598" y="353675"/>
            <a:ext cx="2738330" cy="3961273"/>
          </a:xfrm>
          <a:prstGeom prst="rect">
            <a:avLst/>
          </a:prstGeom>
        </p:spPr>
      </p:pic>
      <p:pic>
        <p:nvPicPr>
          <p:cNvPr id="16" name="รูปภาพ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01486" y="1353142"/>
            <a:ext cx="755970" cy="536494"/>
          </a:xfrm>
          <a:prstGeom prst="rect">
            <a:avLst/>
          </a:prstGeom>
        </p:spPr>
      </p:pic>
      <p:pic>
        <p:nvPicPr>
          <p:cNvPr id="17" name="รูปภาพ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21741" y="766873"/>
            <a:ext cx="829128" cy="591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505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รูปภาพ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433" y="0"/>
            <a:ext cx="7913716" cy="6858000"/>
          </a:xfrm>
          <a:prstGeom prst="rect">
            <a:avLst/>
          </a:prstGeom>
        </p:spPr>
      </p:pic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794360" y="1176379"/>
            <a:ext cx="2603269" cy="762867"/>
          </a:xfrm>
          <a:ln w="28575">
            <a:solidFill>
              <a:schemeClr val="tx1"/>
            </a:solidFill>
            <a:prstDash val="lgDashDot"/>
          </a:ln>
        </p:spPr>
        <p:txBody>
          <a:bodyPr/>
          <a:lstStyle/>
          <a:p>
            <a:pPr algn="ctr"/>
            <a:r>
              <a:rPr lang="th-TH" dirty="0">
                <a:latin typeface="PrintAble4U" panose="02000000000000000000" pitchFamily="2" charset="0"/>
                <a:cs typeface="PrintAble4U" panose="02000000000000000000" pitchFamily="2" charset="0"/>
              </a:rPr>
              <a:t>โจทย์ / ปัญหา</a:t>
            </a:r>
          </a:p>
        </p:txBody>
      </p:sp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04" y="274990"/>
            <a:ext cx="7373389" cy="6308690"/>
          </a:xfrm>
          <a:prstGeom prst="rect">
            <a:avLst/>
          </a:prstGeom>
        </p:spPr>
      </p:pic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687730" y="2366558"/>
            <a:ext cx="4816531" cy="4351338"/>
          </a:xfrm>
        </p:spPr>
        <p:txBody>
          <a:bodyPr/>
          <a:lstStyle/>
          <a:p>
            <a:pPr marL="0" indent="0" algn="ctr">
              <a:buNone/>
            </a:pPr>
            <a:r>
              <a:rPr lang="th-TH" dirty="0">
                <a:ln w="12700">
                  <a:solidFill>
                    <a:schemeClr val="bg1"/>
                  </a:solidFill>
                </a:ln>
                <a:latin typeface="PrintAble4U" panose="02000000000000000000" pitchFamily="2" charset="0"/>
                <a:cs typeface="PrintAble4U" panose="02000000000000000000" pitchFamily="2" charset="0"/>
              </a:rPr>
              <a:t>สร้างเกมที่ฝึกการแก้ปัญหาและ</a:t>
            </a:r>
            <a:r>
              <a:rPr lang="en-US" dirty="0" smtClean="0">
                <a:ln w="12700">
                  <a:solidFill>
                    <a:schemeClr val="bg1"/>
                  </a:solidFill>
                </a:ln>
                <a:latin typeface="PrintAble4U" panose="02000000000000000000" pitchFamily="2" charset="0"/>
                <a:cs typeface="PrintAble4U" panose="02000000000000000000" pitchFamily="2" charset="0"/>
              </a:rPr>
              <a:t>syntax</a:t>
            </a:r>
            <a:r>
              <a:rPr lang="th-TH" dirty="0" smtClean="0">
                <a:ln w="12700">
                  <a:solidFill>
                    <a:schemeClr val="bg1"/>
                  </a:solidFill>
                </a:ln>
                <a:latin typeface="PrintAble4U" panose="02000000000000000000" pitchFamily="2" charset="0"/>
                <a:cs typeface="PrintAble4U" panose="02000000000000000000" pitchFamily="2" charset="0"/>
              </a:rPr>
              <a:t>ของ</a:t>
            </a:r>
            <a:r>
              <a:rPr lang="th-TH" dirty="0">
                <a:ln w="12700">
                  <a:solidFill>
                    <a:schemeClr val="bg1"/>
                  </a:solidFill>
                </a:ln>
                <a:latin typeface="PrintAble4U" panose="02000000000000000000" pitchFamily="2" charset="0"/>
                <a:cs typeface="PrintAble4U" panose="02000000000000000000" pitchFamily="2" charset="0"/>
              </a:rPr>
              <a:t>ภาษา </a:t>
            </a:r>
            <a:r>
              <a:rPr lang="en-US" dirty="0">
                <a:ln w="12700">
                  <a:solidFill>
                    <a:schemeClr val="bg1"/>
                  </a:solidFill>
                </a:ln>
                <a:latin typeface="PrintAble4U" panose="02000000000000000000" pitchFamily="2" charset="0"/>
                <a:cs typeface="PrintAble4U" panose="02000000000000000000" pitchFamily="2" charset="0"/>
              </a:rPr>
              <a:t>python </a:t>
            </a:r>
            <a:r>
              <a:rPr lang="th-TH" dirty="0">
                <a:ln w="12700">
                  <a:solidFill>
                    <a:schemeClr val="bg1"/>
                  </a:solidFill>
                </a:ln>
                <a:latin typeface="PrintAble4U" panose="02000000000000000000" pitchFamily="2" charset="0"/>
                <a:cs typeface="PrintAble4U" panose="02000000000000000000" pitchFamily="2" charset="0"/>
              </a:rPr>
              <a:t>ผ่าน </a:t>
            </a:r>
            <a:r>
              <a:rPr lang="en-US" dirty="0">
                <a:ln w="12700">
                  <a:solidFill>
                    <a:schemeClr val="bg1"/>
                  </a:solidFill>
                </a:ln>
                <a:latin typeface="PrintAble4U" panose="02000000000000000000" pitchFamily="2" charset="0"/>
                <a:cs typeface="PrintAble4U" panose="02000000000000000000" pitchFamily="2" charset="0"/>
              </a:rPr>
              <a:t>unity</a:t>
            </a:r>
            <a:endParaRPr lang="th-TH" dirty="0">
              <a:ln w="12700">
                <a:solidFill>
                  <a:schemeClr val="bg1"/>
                </a:solidFill>
              </a:ln>
              <a:latin typeface="PrintAble4U" panose="02000000000000000000" pitchFamily="2" charset="0"/>
              <a:cs typeface="PrintAble4U" panose="02000000000000000000" pitchFamily="2" charset="0"/>
            </a:endParaRP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376" y="3755028"/>
            <a:ext cx="1477241" cy="177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95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433" y="0"/>
            <a:ext cx="7913716" cy="6858000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71" y="274655"/>
            <a:ext cx="7370622" cy="6308690"/>
          </a:xfrm>
          <a:prstGeom prst="rect">
            <a:avLst/>
          </a:prstGeom>
        </p:spPr>
      </p:pic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903815" y="1174100"/>
            <a:ext cx="2328951" cy="750448"/>
          </a:xfrm>
          <a:ln w="28575">
            <a:solidFill>
              <a:schemeClr val="tx1"/>
            </a:solidFill>
            <a:prstDash val="lgDashDot"/>
          </a:ln>
        </p:spPr>
        <p:txBody>
          <a:bodyPr/>
          <a:lstStyle/>
          <a:p>
            <a:pPr algn="ctr"/>
            <a:r>
              <a:rPr lang="th-TH" dirty="0">
                <a:solidFill>
                  <a:prstClr val="black"/>
                </a:solidFill>
                <a:latin typeface="PrintAble4U" panose="02000000000000000000" pitchFamily="2" charset="0"/>
                <a:cs typeface="PrintAble4U" panose="02000000000000000000" pitchFamily="2" charset="0"/>
              </a:rPr>
              <a:t>วัตถุประสงค์</a:t>
            </a:r>
            <a:endParaRPr lang="th-TH" dirty="0"/>
          </a:p>
        </p:txBody>
      </p:sp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154283" y="2277964"/>
            <a:ext cx="3883429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th-TH" dirty="0" smtClean="0">
                <a:latin typeface="PrintAble4U" panose="02000000000000000000" pitchFamily="2" charset="0"/>
                <a:cs typeface="PrintAble4U" panose="02000000000000000000" pitchFamily="2" charset="0"/>
              </a:rPr>
              <a:t>ฝึก</a:t>
            </a:r>
            <a:r>
              <a:rPr lang="th-TH" dirty="0">
                <a:latin typeface="PrintAble4U" panose="02000000000000000000" pitchFamily="2" charset="0"/>
                <a:cs typeface="PrintAble4U" panose="02000000000000000000" pitchFamily="2" charset="0"/>
              </a:rPr>
              <a:t>การแก้ปัญหา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h-TH" dirty="0" smtClean="0">
                <a:latin typeface="PrintAble4U" panose="02000000000000000000" pitchFamily="2" charset="0"/>
                <a:cs typeface="PrintAble4U" panose="02000000000000000000" pitchFamily="2" charset="0"/>
              </a:rPr>
              <a:t>เรียนรู้ </a:t>
            </a:r>
            <a:r>
              <a:rPr lang="en-US" dirty="0">
                <a:latin typeface="PrintAble4U" panose="02000000000000000000" pitchFamily="2" charset="0"/>
                <a:cs typeface="PrintAble4U" panose="02000000000000000000" pitchFamily="2" charset="0"/>
              </a:rPr>
              <a:t>syntax </a:t>
            </a:r>
            <a:r>
              <a:rPr lang="th-TH" dirty="0">
                <a:latin typeface="PrintAble4U" panose="02000000000000000000" pitchFamily="2" charset="0"/>
                <a:cs typeface="PrintAble4U" panose="02000000000000000000" pitchFamily="2" charset="0"/>
              </a:rPr>
              <a:t>ของ </a:t>
            </a:r>
            <a:r>
              <a:rPr lang="en-US" dirty="0">
                <a:latin typeface="PrintAble4U" panose="02000000000000000000" pitchFamily="2" charset="0"/>
                <a:cs typeface="PrintAble4U" panose="02000000000000000000" pitchFamily="2" charset="0"/>
              </a:rPr>
              <a:t>python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h-TH" dirty="0" smtClean="0">
                <a:latin typeface="PrintAble4U" panose="02000000000000000000" pitchFamily="2" charset="0"/>
                <a:cs typeface="PrintAble4U" panose="02000000000000000000" pitchFamily="2" charset="0"/>
              </a:rPr>
              <a:t>สร้าง</a:t>
            </a:r>
            <a:r>
              <a:rPr lang="th-TH" dirty="0">
                <a:latin typeface="PrintAble4U" panose="02000000000000000000" pitchFamily="2" charset="0"/>
                <a:cs typeface="PrintAble4U" panose="02000000000000000000" pitchFamily="2" charset="0"/>
              </a:rPr>
              <a:t>ความเพลิดเพลิน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h-TH" dirty="0" smtClean="0">
                <a:latin typeface="PrintAble4U" panose="02000000000000000000" pitchFamily="2" charset="0"/>
                <a:cs typeface="PrintAble4U" panose="02000000000000000000" pitchFamily="2" charset="0"/>
              </a:rPr>
              <a:t>ฝึก</a:t>
            </a:r>
            <a:r>
              <a:rPr lang="th-TH" dirty="0">
                <a:latin typeface="PrintAble4U" panose="02000000000000000000" pitchFamily="2" charset="0"/>
                <a:cs typeface="PrintAble4U" panose="02000000000000000000" pitchFamily="2" charset="0"/>
              </a:rPr>
              <a:t>การทำงานเป็นกลุ่ม</a:t>
            </a:r>
          </a:p>
        </p:txBody>
      </p:sp>
      <p:pic>
        <p:nvPicPr>
          <p:cNvPr id="6" name="รูปภาพ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821" y="1685222"/>
            <a:ext cx="2754964" cy="5171064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1616" y="2280220"/>
            <a:ext cx="2883658" cy="43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3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433" y="0"/>
            <a:ext cx="7913716" cy="6858000"/>
          </a:xfrm>
          <a:prstGeom prst="rect">
            <a:avLst/>
          </a:prstGeom>
        </p:spPr>
      </p:pic>
      <p:pic>
        <p:nvPicPr>
          <p:cNvPr id="15" name="รูปภาพ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004" y="274990"/>
            <a:ext cx="7373389" cy="6308690"/>
          </a:xfrm>
          <a:prstGeom prst="rect">
            <a:avLst/>
          </a:prstGeom>
        </p:spPr>
      </p:pic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072331" y="854974"/>
            <a:ext cx="3801154" cy="794711"/>
          </a:xfrm>
          <a:ln w="28575">
            <a:solidFill>
              <a:schemeClr val="tx1"/>
            </a:solidFill>
            <a:prstDash val="lgDashDotDot"/>
          </a:ln>
        </p:spPr>
        <p:txBody>
          <a:bodyPr>
            <a:normAutofit/>
          </a:bodyPr>
          <a:lstStyle/>
          <a:p>
            <a:pPr algn="ctr"/>
            <a:r>
              <a:rPr lang="th-TH" dirty="0" smtClean="0">
                <a:ln w="12700">
                  <a:solidFill>
                    <a:schemeClr val="bg1"/>
                  </a:solidFill>
                </a:ln>
                <a:latin typeface="PrintAble4U" panose="02000000000000000000" pitchFamily="2" charset="0"/>
                <a:cs typeface="PrintAble4U" panose="02000000000000000000" pitchFamily="2" charset="0"/>
              </a:rPr>
              <a:t>โปรแกรมที่ใช้พัฒนา</a:t>
            </a:r>
            <a:endParaRPr lang="th-TH" dirty="0">
              <a:ln w="12700">
                <a:solidFill>
                  <a:schemeClr val="bg1"/>
                </a:solidFill>
              </a:ln>
              <a:latin typeface="PrintAble4U" panose="02000000000000000000" pitchFamily="2" charset="0"/>
              <a:cs typeface="PrintAble4U" panose="02000000000000000000" pitchFamily="2" charset="0"/>
            </a:endParaRPr>
          </a:p>
        </p:txBody>
      </p:sp>
      <p:pic>
        <p:nvPicPr>
          <p:cNvPr id="4" name="รูปภาพ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042" y="1922224"/>
            <a:ext cx="2753732" cy="1000523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018" y="3035336"/>
            <a:ext cx="1437781" cy="1437781"/>
          </a:xfrm>
          <a:prstGeom prst="rect">
            <a:avLst/>
          </a:prstGeom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097" y="4517932"/>
            <a:ext cx="2630452" cy="986420"/>
          </a:xfrm>
          <a:prstGeom prst="rect">
            <a:avLst/>
          </a:prstGeom>
        </p:spPr>
      </p:pic>
      <p:sp>
        <p:nvSpPr>
          <p:cNvPr id="12" name="กล่องข้อความ 11"/>
          <p:cNvSpPr txBox="1"/>
          <p:nvPr/>
        </p:nvSpPr>
        <p:spPr>
          <a:xfrm>
            <a:off x="5218981" y="2467301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th-TH" dirty="0"/>
          </a:p>
        </p:txBody>
      </p:sp>
    </p:spTree>
    <p:extLst>
      <p:ext uri="{BB962C8B-B14F-4D97-AF65-F5344CB8AC3E}">
        <p14:creationId xmlns:p14="http://schemas.microsoft.com/office/powerpoint/2010/main" val="325554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161" y="438017"/>
            <a:ext cx="4319678" cy="1690779"/>
          </a:xfrm>
          <a:prstGeom prst="rect">
            <a:avLst/>
          </a:prstGeom>
        </p:spPr>
      </p:pic>
      <p:sp>
        <p:nvSpPr>
          <p:cNvPr id="2" name="ชื่อเรื่อง 1"/>
          <p:cNvSpPr>
            <a:spLocks noGrp="1"/>
          </p:cNvSpPr>
          <p:nvPr>
            <p:ph type="title"/>
          </p:nvPr>
        </p:nvSpPr>
        <p:spPr>
          <a:xfrm>
            <a:off x="4267919" y="922504"/>
            <a:ext cx="3656162" cy="721803"/>
          </a:xfrm>
        </p:spPr>
        <p:txBody>
          <a:bodyPr/>
          <a:lstStyle/>
          <a:p>
            <a:pPr algn="ctr"/>
            <a:r>
              <a:rPr lang="th-TH" dirty="0">
                <a:latin typeface="PrintAble4U" panose="02000000000000000000" pitchFamily="2" charset="0"/>
                <a:cs typeface="PrintAble4U" panose="02000000000000000000" pitchFamily="2" charset="0"/>
              </a:rPr>
              <a:t>โปรแกรมที่พัฒนา</a:t>
            </a:r>
          </a:p>
        </p:txBody>
      </p:sp>
      <p:sp>
        <p:nvSpPr>
          <p:cNvPr id="4" name="กล่องข้อความ 3"/>
          <p:cNvSpPr txBox="1"/>
          <p:nvPr/>
        </p:nvSpPr>
        <p:spPr>
          <a:xfrm>
            <a:off x="838009" y="5470908"/>
            <a:ext cx="4666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intAble4U" panose="02000000000000000000" pitchFamily="2" charset="0"/>
                <a:cs typeface="PrintAble4U" panose="02000000000000000000" pitchFamily="2" charset="0"/>
              </a:rPr>
              <a:t>ข้อมูล</a:t>
            </a:r>
            <a:r>
              <a:rPr lang="th-TH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intAble4U" panose="02000000000000000000" pitchFamily="2" charset="0"/>
                <a:cs typeface="PrintAble4U" panose="02000000000000000000" pitchFamily="2" charset="0"/>
              </a:rPr>
              <a:t>นำเข้า : รับ </a:t>
            </a: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intAble4U" panose="02000000000000000000" pitchFamily="2" charset="0"/>
                <a:cs typeface="PrintAble4U" panose="02000000000000000000" pitchFamily="2" charset="0"/>
              </a:rPr>
              <a:t>input </a:t>
            </a:r>
            <a:r>
              <a:rPr lang="th-TH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intAble4U" panose="02000000000000000000" pitchFamily="2" charset="0"/>
                <a:cs typeface="PrintAble4U" panose="02000000000000000000" pitchFamily="2" charset="0"/>
              </a:rPr>
              <a:t>ข้อความที่กำหนดไว้จากผู้</a:t>
            </a:r>
            <a:r>
              <a:rPr lang="th-TH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intAble4U" panose="02000000000000000000" pitchFamily="2" charset="0"/>
                <a:cs typeface="PrintAble4U" panose="02000000000000000000" pitchFamily="2" charset="0"/>
              </a:rPr>
              <a:t>เล่น</a:t>
            </a:r>
            <a:endParaRPr lang="th-TH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rintAble4U" panose="02000000000000000000" pitchFamily="2" charset="0"/>
              <a:cs typeface="PrintAble4U" panose="02000000000000000000" pitchFamily="2" charset="0"/>
            </a:endParaRPr>
          </a:p>
        </p:txBody>
      </p:sp>
      <p:sp>
        <p:nvSpPr>
          <p:cNvPr id="5" name="กล่องข้อความ 4"/>
          <p:cNvSpPr txBox="1"/>
          <p:nvPr/>
        </p:nvSpPr>
        <p:spPr>
          <a:xfrm>
            <a:off x="6520629" y="5470908"/>
            <a:ext cx="4512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th-TH" sz="2000" dirty="0" smtClean="0">
                <a:solidFill>
                  <a:schemeClr val="bg1"/>
                </a:solidFill>
                <a:latin typeface="PrintAble4U" panose="02000000000000000000" pitchFamily="2" charset="0"/>
                <a:cs typeface="PrintAble4U" panose="02000000000000000000" pitchFamily="2" charset="0"/>
              </a:rPr>
              <a:t>ข้อมูล</a:t>
            </a:r>
            <a:r>
              <a:rPr lang="th-TH" sz="2000" dirty="0">
                <a:solidFill>
                  <a:schemeClr val="bg1"/>
                </a:solidFill>
                <a:latin typeface="PrintAble4U" panose="02000000000000000000" pitchFamily="2" charset="0"/>
                <a:cs typeface="PrintAble4U" panose="02000000000000000000" pitchFamily="2" charset="0"/>
              </a:rPr>
              <a:t>ส่งออก : ตัวละครที่มีท่าทางตามที่ผู้เล่นพิมพ์ไว้</a:t>
            </a:r>
          </a:p>
        </p:txBody>
      </p:sp>
      <p:pic>
        <p:nvPicPr>
          <p:cNvPr id="7" name="รูปภาพ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910" y="2284839"/>
            <a:ext cx="4850211" cy="30206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08" y="2294228"/>
            <a:ext cx="4675894" cy="30112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0485" y="2150547"/>
            <a:ext cx="3084843" cy="5145470"/>
          </a:xfrm>
          <a:prstGeom prst="rect">
            <a:avLst/>
          </a:prstGeom>
        </p:spPr>
      </p:pic>
      <p:pic>
        <p:nvPicPr>
          <p:cNvPr id="10" name="รูปภาพ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844" y="1283405"/>
            <a:ext cx="1170533" cy="14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6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" name="ตัวแทนเนื้อหา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03" y="-174568"/>
            <a:ext cx="10349345" cy="8013470"/>
          </a:xfr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090" y="1132606"/>
            <a:ext cx="3555083" cy="4810994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6088706" y="1132606"/>
            <a:ext cx="3479970" cy="4810994"/>
          </a:xfrm>
          <a:prstGeom prst="rect">
            <a:avLst/>
          </a:prstGeom>
        </p:spPr>
      </p:pic>
      <p:sp>
        <p:nvSpPr>
          <p:cNvPr id="10" name="กล่องข้อความ 9"/>
          <p:cNvSpPr txBox="1"/>
          <p:nvPr/>
        </p:nvSpPr>
        <p:spPr>
          <a:xfrm>
            <a:off x="2977498" y="1523333"/>
            <a:ext cx="3153057" cy="461665"/>
          </a:xfrm>
          <a:prstGeom prst="rect">
            <a:avLst/>
          </a:prstGeom>
          <a:noFill/>
          <a:ln w="28575">
            <a:noFill/>
            <a:prstDash val="lgDashDot"/>
          </a:ln>
        </p:spPr>
        <p:txBody>
          <a:bodyPr wrap="square" rtlCol="0">
            <a:spAutoFit/>
          </a:bodyPr>
          <a:lstStyle/>
          <a:p>
            <a:r>
              <a:rPr lang="th-TH" sz="2400" u="sng" dirty="0" smtClean="0">
                <a:ln w="12700">
                  <a:solidFill>
                    <a:schemeClr val="bg1"/>
                  </a:solidFill>
                </a:ln>
                <a:latin typeface="PrintAble4U" panose="02000000000000000000" pitchFamily="2" charset="0"/>
                <a:cs typeface="PrintAble4U" panose="02000000000000000000" pitchFamily="2" charset="0"/>
              </a:rPr>
              <a:t>จุดเด่น / ข้อจำกัด</a:t>
            </a:r>
            <a:r>
              <a:rPr lang="th-TH" sz="2400" u="sng" dirty="0">
                <a:ln w="12700">
                  <a:solidFill>
                    <a:schemeClr val="bg1"/>
                  </a:solidFill>
                </a:ln>
                <a:latin typeface="PrintAble4U" panose="02000000000000000000" pitchFamily="2" charset="0"/>
                <a:cs typeface="PrintAble4U" panose="02000000000000000000" pitchFamily="2" charset="0"/>
              </a:rPr>
              <a:t>โปรแกรม</a:t>
            </a:r>
          </a:p>
        </p:txBody>
      </p:sp>
      <p:sp>
        <p:nvSpPr>
          <p:cNvPr id="17" name="กล่องข้อความ 16"/>
          <p:cNvSpPr txBox="1"/>
          <p:nvPr/>
        </p:nvSpPr>
        <p:spPr>
          <a:xfrm>
            <a:off x="3772406" y="2167653"/>
            <a:ext cx="873957" cy="523220"/>
          </a:xfrm>
          <a:prstGeom prst="rect">
            <a:avLst/>
          </a:prstGeom>
          <a:noFill/>
          <a:ln w="28575">
            <a:solidFill>
              <a:schemeClr val="bg1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th-TH" dirty="0">
                <a:solidFill>
                  <a:schemeClr val="bg1"/>
                </a:solidFill>
                <a:latin typeface="PrintAble4U" panose="02000000000000000000" pitchFamily="2" charset="0"/>
                <a:cs typeface="PrintAble4U" panose="02000000000000000000" pitchFamily="2" charset="0"/>
              </a:rPr>
              <a:t>จุดเด่น</a:t>
            </a:r>
            <a:endParaRPr lang="th-TH" sz="3600" dirty="0">
              <a:solidFill>
                <a:schemeClr val="bg1"/>
              </a:solidFill>
            </a:endParaRPr>
          </a:p>
        </p:txBody>
      </p:sp>
      <p:sp>
        <p:nvSpPr>
          <p:cNvPr id="19" name="กล่องข้อความ 18"/>
          <p:cNvSpPr txBox="1"/>
          <p:nvPr/>
        </p:nvSpPr>
        <p:spPr>
          <a:xfrm>
            <a:off x="7297136" y="2167653"/>
            <a:ext cx="1063112" cy="523220"/>
          </a:xfrm>
          <a:prstGeom prst="rect">
            <a:avLst/>
          </a:prstGeom>
          <a:noFill/>
          <a:ln w="28575">
            <a:solidFill>
              <a:schemeClr val="bg1"/>
            </a:solidFill>
            <a:prstDash val="lgDashDot"/>
          </a:ln>
        </p:spPr>
        <p:txBody>
          <a:bodyPr wrap="none" rtlCol="0">
            <a:spAutoFit/>
          </a:bodyPr>
          <a:lstStyle/>
          <a:p>
            <a:r>
              <a:rPr lang="th-TH" dirty="0" smtClean="0">
                <a:solidFill>
                  <a:schemeClr val="bg1"/>
                </a:solidFill>
                <a:latin typeface="PrintAble4U" panose="02000000000000000000" pitchFamily="2" charset="0"/>
                <a:cs typeface="PrintAble4U" panose="02000000000000000000" pitchFamily="2" charset="0"/>
              </a:rPr>
              <a:t>ข้อจำกัด</a:t>
            </a:r>
            <a:endParaRPr lang="th-TH" dirty="0">
              <a:solidFill>
                <a:schemeClr val="bg1"/>
              </a:solidFill>
              <a:latin typeface="PrintAble4U" panose="02000000000000000000" pitchFamily="2" charset="0"/>
              <a:cs typeface="PrintAble4U" panose="02000000000000000000" pitchFamily="2" charset="0"/>
            </a:endParaRPr>
          </a:p>
        </p:txBody>
      </p:sp>
      <p:sp>
        <p:nvSpPr>
          <p:cNvPr id="20" name="กล่องข้อความ 19"/>
          <p:cNvSpPr txBox="1"/>
          <p:nvPr/>
        </p:nvSpPr>
        <p:spPr>
          <a:xfrm>
            <a:off x="2732864" y="2746746"/>
            <a:ext cx="29530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th-TH" sz="2400" dirty="0">
                <a:latin typeface="PrintAble4U" panose="02000000000000000000" pitchFamily="2" charset="0"/>
                <a:cs typeface="PrintAble4U" panose="02000000000000000000" pitchFamily="2" charset="0"/>
              </a:rPr>
              <a:t>มีการจำลอง </a:t>
            </a:r>
            <a:r>
              <a:rPr lang="en-US" sz="2400" dirty="0">
                <a:latin typeface="PrintAble4U" panose="02000000000000000000" pitchFamily="2" charset="0"/>
                <a:cs typeface="PrintAble4U" panose="02000000000000000000" pitchFamily="2" charset="0"/>
              </a:rPr>
              <a:t>compiler </a:t>
            </a:r>
            <a:r>
              <a:rPr lang="th-TH" sz="2400" dirty="0">
                <a:latin typeface="PrintAble4U" panose="02000000000000000000" pitchFamily="2" charset="0"/>
                <a:cs typeface="PrintAble4U" panose="02000000000000000000" pitchFamily="2" charset="0"/>
              </a:rPr>
              <a:t>มารับคำสั่งจาก </a:t>
            </a:r>
            <a:r>
              <a:rPr lang="en-US" sz="2400" dirty="0">
                <a:latin typeface="PrintAble4U" panose="02000000000000000000" pitchFamily="2" charset="0"/>
                <a:cs typeface="PrintAble4U" panose="02000000000000000000" pitchFamily="2" charset="0"/>
              </a:rPr>
              <a:t>user </a:t>
            </a:r>
            <a:endParaRPr lang="en-US" sz="2400" dirty="0" smtClean="0">
              <a:latin typeface="PrintAble4U" panose="02000000000000000000" pitchFamily="2" charset="0"/>
              <a:cs typeface="PrintAble4U" panose="02000000000000000000" pitchFamily="2" charset="0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th-TH" sz="2400" dirty="0" smtClean="0">
                <a:latin typeface="PrintAble4U" panose="02000000000000000000" pitchFamily="2" charset="0"/>
                <a:cs typeface="PrintAble4U" panose="02000000000000000000" pitchFamily="2" charset="0"/>
              </a:rPr>
              <a:t>ผู้</a:t>
            </a:r>
            <a:r>
              <a:rPr lang="th-TH" sz="2400" dirty="0">
                <a:latin typeface="PrintAble4U" panose="02000000000000000000" pitchFamily="2" charset="0"/>
                <a:cs typeface="PrintAble4U" panose="02000000000000000000" pitchFamily="2" charset="0"/>
              </a:rPr>
              <a:t>เล่นมีความรู้เกี่ยวกับภาษา </a:t>
            </a:r>
            <a:r>
              <a:rPr lang="en-US" sz="2400" dirty="0">
                <a:latin typeface="PrintAble4U" panose="02000000000000000000" pitchFamily="2" charset="0"/>
                <a:cs typeface="PrintAble4U" panose="02000000000000000000" pitchFamily="2" charset="0"/>
              </a:rPr>
              <a:t>python </a:t>
            </a:r>
            <a:r>
              <a:rPr lang="th-TH" sz="2400" dirty="0">
                <a:latin typeface="PrintAble4U" panose="02000000000000000000" pitchFamily="2" charset="0"/>
                <a:cs typeface="PrintAble4U" panose="02000000000000000000" pitchFamily="2" charset="0"/>
              </a:rPr>
              <a:t>มาก</a:t>
            </a:r>
            <a:r>
              <a:rPr lang="th-TH" sz="2400" dirty="0" smtClean="0">
                <a:latin typeface="PrintAble4U" panose="02000000000000000000" pitchFamily="2" charset="0"/>
                <a:cs typeface="PrintAble4U" panose="02000000000000000000" pitchFamily="2" charset="0"/>
              </a:rPr>
              <a:t>ขึ้น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th-TH" sz="2400" dirty="0" smtClean="0">
                <a:latin typeface="PrintAble4U" panose="02000000000000000000" pitchFamily="2" charset="0"/>
                <a:cs typeface="PrintAble4U" panose="02000000000000000000" pitchFamily="2" charset="0"/>
              </a:rPr>
              <a:t>ฝึก</a:t>
            </a:r>
            <a:r>
              <a:rPr lang="th-TH" sz="2400" dirty="0">
                <a:latin typeface="PrintAble4U" panose="02000000000000000000" pitchFamily="2" charset="0"/>
                <a:cs typeface="PrintAble4U" panose="02000000000000000000" pitchFamily="2" charset="0"/>
              </a:rPr>
              <a:t>การคิดวิเคราะห์และการแก้ไขปัญหา</a:t>
            </a:r>
          </a:p>
        </p:txBody>
      </p:sp>
      <p:sp>
        <p:nvSpPr>
          <p:cNvPr id="21" name="กล่องข้อความ 20"/>
          <p:cNvSpPr txBox="1"/>
          <p:nvPr/>
        </p:nvSpPr>
        <p:spPr>
          <a:xfrm>
            <a:off x="6151789" y="2767905"/>
            <a:ext cx="33538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th-TH" sz="2400" dirty="0" smtClean="0">
                <a:latin typeface="PrintAble4U" panose="02000000000000000000" pitchFamily="2" charset="0"/>
                <a:cs typeface="PrintAble4U" panose="02000000000000000000" pitchFamily="2" charset="0"/>
              </a:rPr>
              <a:t>เนื้อหา</a:t>
            </a:r>
            <a:r>
              <a:rPr lang="th-TH" sz="2400" dirty="0">
                <a:latin typeface="PrintAble4U" panose="02000000000000000000" pitchFamily="2" charset="0"/>
                <a:cs typeface="PrintAble4U" panose="02000000000000000000" pitchFamily="2" charset="0"/>
              </a:rPr>
              <a:t>ที่สอนผู้ใช้ค่อนข้าง</a:t>
            </a:r>
            <a:r>
              <a:rPr lang="th-TH" sz="2400" dirty="0" smtClean="0">
                <a:latin typeface="PrintAble4U" panose="02000000000000000000" pitchFamily="2" charset="0"/>
                <a:cs typeface="PrintAble4U" panose="02000000000000000000" pitchFamily="2" charset="0"/>
              </a:rPr>
              <a:t>จำกัด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th-TH" sz="2400" dirty="0" smtClean="0">
                <a:latin typeface="PrintAble4U" panose="02000000000000000000" pitchFamily="2" charset="0"/>
                <a:cs typeface="PrintAble4U" panose="02000000000000000000" pitchFamily="2" charset="0"/>
              </a:rPr>
              <a:t>ตัว</a:t>
            </a:r>
            <a:r>
              <a:rPr lang="th-TH" sz="2400" dirty="0">
                <a:latin typeface="PrintAble4U" panose="02000000000000000000" pitchFamily="2" charset="0"/>
                <a:cs typeface="PrintAble4U" panose="02000000000000000000" pitchFamily="2" charset="0"/>
              </a:rPr>
              <a:t>เกมไม่สามารถ </a:t>
            </a:r>
            <a:r>
              <a:rPr lang="en-US" sz="2400" dirty="0">
                <a:latin typeface="PrintAble4U" panose="02000000000000000000" pitchFamily="2" charset="0"/>
                <a:cs typeface="PrintAble4U" panose="02000000000000000000" pitchFamily="2" charset="0"/>
              </a:rPr>
              <a:t>save </a:t>
            </a:r>
            <a:r>
              <a:rPr lang="th-TH" sz="2400" dirty="0">
                <a:latin typeface="PrintAble4U" panose="02000000000000000000" pitchFamily="2" charset="0"/>
                <a:cs typeface="PrintAble4U" panose="02000000000000000000" pitchFamily="2" charset="0"/>
              </a:rPr>
              <a:t>ได้</a:t>
            </a:r>
          </a:p>
        </p:txBody>
      </p:sp>
      <p:pic>
        <p:nvPicPr>
          <p:cNvPr id="22" name="รูปภาพ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62684">
            <a:off x="6803578" y="2817979"/>
            <a:ext cx="2160963" cy="2579214"/>
          </a:xfrm>
          <a:prstGeom prst="rect">
            <a:avLst/>
          </a:prstGeom>
        </p:spPr>
      </p:pic>
      <p:pic>
        <p:nvPicPr>
          <p:cNvPr id="23" name="รูปภาพ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24" y="3648581"/>
            <a:ext cx="1172934" cy="1486491"/>
          </a:xfrm>
          <a:prstGeom prst="rect">
            <a:avLst/>
          </a:prstGeom>
        </p:spPr>
      </p:pic>
      <p:pic>
        <p:nvPicPr>
          <p:cNvPr id="24" name="รูปภาพ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32222">
            <a:off x="7555638" y="3905344"/>
            <a:ext cx="905001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2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"/>
            <a:ext cx="12192000" cy="6854572"/>
          </a:xfrm>
          <a:prstGeom prst="rect">
            <a:avLst/>
          </a:prstGeom>
        </p:spPr>
      </p:pic>
      <p:pic>
        <p:nvPicPr>
          <p:cNvPr id="9" name="รูปภาพ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433" y="0"/>
            <a:ext cx="7913716" cy="6858000"/>
          </a:xfrm>
          <a:prstGeom prst="rect">
            <a:avLst/>
          </a:prstGeom>
        </p:spPr>
      </p:pic>
      <p:pic>
        <p:nvPicPr>
          <p:cNvPr id="8" name="รูปภาพ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71" y="274655"/>
            <a:ext cx="7370622" cy="6308690"/>
          </a:xfrm>
          <a:prstGeom prst="rect">
            <a:avLst/>
          </a:prstGeom>
        </p:spPr>
      </p:pic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3282487" y="3003530"/>
            <a:ext cx="5627026" cy="85093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000" b="1" dirty="0" smtClean="0">
                <a:latin typeface="PrintAble4U" panose="02000000000000000000" pitchFamily="2" charset="0"/>
                <a:cs typeface="PrintAble4U" panose="02000000000000000000" pitchFamily="2" charset="0"/>
              </a:rPr>
              <a:t>Sound effect </a:t>
            </a:r>
            <a:r>
              <a:rPr lang="en-US" sz="2000" dirty="0" smtClean="0">
                <a:latin typeface="PrintAble4U" panose="02000000000000000000" pitchFamily="2" charset="0"/>
                <a:cs typeface="PrintAble4U" panose="02000000000000000000" pitchFamily="2" charset="0"/>
              </a:rPr>
              <a:t>: </a:t>
            </a:r>
            <a:r>
              <a:rPr lang="en-US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intAble4U" panose="02000000000000000000" pitchFamily="2" charset="0"/>
                <a:cs typeface="PrintAble4U" panose="02000000000000000000" pitchFamily="2" charset="0"/>
              </a:rPr>
              <a:t>opengameart.org</a:t>
            </a:r>
            <a:r>
              <a:rPr lang="en-US" sz="2000" dirty="0">
                <a:latin typeface="PrintAble4U" panose="02000000000000000000" pitchFamily="2" charset="0"/>
                <a:cs typeface="PrintAble4U" panose="02000000000000000000" pitchFamily="2" charset="0"/>
              </a:rPr>
              <a:t> and </a:t>
            </a:r>
            <a:r>
              <a:rPr lang="en-US" sz="20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intAble4U" panose="02000000000000000000" pitchFamily="2" charset="0"/>
                <a:cs typeface="PrintAble4U" panose="02000000000000000000" pitchFamily="2" charset="0"/>
              </a:rPr>
              <a:t>freesound.org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000" b="1" dirty="0">
                <a:latin typeface="PrintAble4U" panose="02000000000000000000" pitchFamily="2" charset="0"/>
                <a:cs typeface="PrintAble4U" panose="02000000000000000000" pitchFamily="2" charset="0"/>
              </a:rPr>
              <a:t>Background sound </a:t>
            </a:r>
            <a:r>
              <a:rPr lang="en-US" sz="2000" dirty="0">
                <a:latin typeface="PrintAble4U" panose="02000000000000000000" pitchFamily="2" charset="0"/>
                <a:cs typeface="PrintAble4U" panose="02000000000000000000" pitchFamily="2" charset="0"/>
              </a:rPr>
              <a:t>: </a:t>
            </a:r>
            <a: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rintAble4U" panose="02000000000000000000" pitchFamily="2" charset="0"/>
                <a:cs typeface="PrintAble4U" panose="02000000000000000000" pitchFamily="2" charset="0"/>
              </a:rPr>
              <a:t>Adrian von Ziegler</a:t>
            </a:r>
            <a:r>
              <a:rPr lang="en-US" sz="2000" dirty="0">
                <a:latin typeface="PrintAble4U" panose="02000000000000000000" pitchFamily="2" charset="0"/>
                <a:cs typeface="PrintAble4U" panose="02000000000000000000" pitchFamily="2" charset="0"/>
              </a:rPr>
              <a:t> </a:t>
            </a:r>
            <a:r>
              <a:rPr lang="en-US" sz="2000" dirty="0" smtClean="0">
                <a:latin typeface="PrintAble4U" panose="02000000000000000000" pitchFamily="2" charset="0"/>
                <a:cs typeface="PrintAble4U" panose="02000000000000000000" pitchFamily="2" charset="0"/>
              </a:rPr>
              <a:t>YouTube channel</a:t>
            </a:r>
            <a:endParaRPr lang="en-US" sz="2000" dirty="0">
              <a:latin typeface="PrintAble4U" panose="02000000000000000000" pitchFamily="2" charset="0"/>
              <a:cs typeface="PrintAble4U" panose="02000000000000000000" pitchFamily="2" charset="0"/>
            </a:endParaRPr>
          </a:p>
          <a:p>
            <a:pPr marL="0" indent="0">
              <a:buNone/>
            </a:pPr>
            <a:endParaRPr lang="en-US" sz="2000" dirty="0" smtClean="0">
              <a:latin typeface="PrintAble4U" panose="02000000000000000000" pitchFamily="2" charset="0"/>
              <a:cs typeface="PrintAble4U" panose="02000000000000000000" pitchFamily="2" charset="0"/>
            </a:endParaRPr>
          </a:p>
        </p:txBody>
      </p:sp>
      <p:sp>
        <p:nvSpPr>
          <p:cNvPr id="10" name="ชื่อเรื่อง 1"/>
          <p:cNvSpPr>
            <a:spLocks noGrp="1"/>
          </p:cNvSpPr>
          <p:nvPr>
            <p:ph type="title"/>
          </p:nvPr>
        </p:nvSpPr>
        <p:spPr>
          <a:xfrm>
            <a:off x="5393561" y="1483260"/>
            <a:ext cx="1427041" cy="749300"/>
          </a:xfrm>
        </p:spPr>
        <p:txBody>
          <a:bodyPr/>
          <a:lstStyle/>
          <a:p>
            <a:r>
              <a:rPr lang="en-US" dirty="0" smtClean="0">
                <a:latin typeface="Brush Script MT" panose="03060802040406070304" pitchFamily="66" charset="0"/>
              </a:rPr>
              <a:t>Credit</a:t>
            </a:r>
            <a:endParaRPr lang="th-TH" dirty="0"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03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รูปภาพ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432" y="0"/>
            <a:ext cx="7913716" cy="6858000"/>
          </a:xfrm>
          <a:prstGeom prst="rect">
            <a:avLst/>
          </a:prstGeom>
        </p:spPr>
      </p:pic>
      <p:pic>
        <p:nvPicPr>
          <p:cNvPr id="12" name="รูปภาพ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771" y="274655"/>
            <a:ext cx="7370622" cy="6308690"/>
          </a:xfrm>
          <a:prstGeom prst="rect">
            <a:avLst/>
          </a:prstGeom>
        </p:spPr>
      </p:pic>
      <p:sp>
        <p:nvSpPr>
          <p:cNvPr id="3" name="ตัวแทนเนื้อหา 2"/>
          <p:cNvSpPr>
            <a:spLocks noGrp="1"/>
          </p:cNvSpPr>
          <p:nvPr>
            <p:ph idx="1"/>
          </p:nvPr>
        </p:nvSpPr>
        <p:spPr>
          <a:xfrm>
            <a:off x="4165367" y="2260483"/>
            <a:ext cx="3883429" cy="2337034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th-TH" sz="2400" dirty="0" smtClean="0">
                <a:latin typeface="PrintAble4U" panose="02000000000000000000" pitchFamily="2" charset="0"/>
                <a:cs typeface="PrintAble4U" panose="02000000000000000000" pitchFamily="2" charset="0"/>
              </a:rPr>
              <a:t>610510686 น.ส. ดวงพร ลุงคำ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h-TH" sz="2400" dirty="0" smtClean="0">
                <a:latin typeface="PrintAble4U" panose="02000000000000000000" pitchFamily="2" charset="0"/>
                <a:cs typeface="PrintAble4U" panose="02000000000000000000" pitchFamily="2" charset="0"/>
              </a:rPr>
              <a:t>610510695 นาย ปานเนตร ปันใจ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h-TH" sz="2400" dirty="0" smtClean="0">
                <a:latin typeface="PrintAble4U" panose="02000000000000000000" pitchFamily="2" charset="0"/>
                <a:cs typeface="PrintAble4U" panose="02000000000000000000" pitchFamily="2" charset="0"/>
              </a:rPr>
              <a:t>610510658 นาย </a:t>
            </a:r>
            <a:r>
              <a:rPr lang="th-TH" sz="2400" dirty="0" err="1" smtClean="0">
                <a:latin typeface="PrintAble4U" panose="02000000000000000000" pitchFamily="2" charset="0"/>
                <a:cs typeface="PrintAble4U" panose="02000000000000000000" pitchFamily="2" charset="0"/>
              </a:rPr>
              <a:t>ปัฐยาวัศ</a:t>
            </a:r>
            <a:r>
              <a:rPr lang="th-TH" sz="2400" dirty="0" smtClean="0">
                <a:latin typeface="PrintAble4U" panose="02000000000000000000" pitchFamily="2" charset="0"/>
                <a:cs typeface="PrintAble4U" panose="02000000000000000000" pitchFamily="2" charset="0"/>
              </a:rPr>
              <a:t> คำฟู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h-TH" sz="2400" dirty="0" smtClean="0">
                <a:latin typeface="PrintAble4U" panose="02000000000000000000" pitchFamily="2" charset="0"/>
                <a:cs typeface="PrintAble4U" panose="02000000000000000000" pitchFamily="2" charset="0"/>
              </a:rPr>
              <a:t>610510710 นาย สหัสวรรษ </a:t>
            </a:r>
            <a:r>
              <a:rPr lang="th-TH" sz="2400" dirty="0" err="1" smtClean="0">
                <a:latin typeface="PrintAble4U" panose="02000000000000000000" pitchFamily="2" charset="0"/>
                <a:cs typeface="PrintAble4U" panose="02000000000000000000" pitchFamily="2" charset="0"/>
              </a:rPr>
              <a:t>ปัญจ</a:t>
            </a:r>
            <a:r>
              <a:rPr lang="th-TH" sz="2400" dirty="0" smtClean="0">
                <a:latin typeface="PrintAble4U" panose="02000000000000000000" pitchFamily="2" charset="0"/>
                <a:cs typeface="PrintAble4U" panose="02000000000000000000" pitchFamily="2" charset="0"/>
              </a:rPr>
              <a:t>ขันธ์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th-TH" sz="2400" dirty="0" smtClean="0">
                <a:latin typeface="PrintAble4U" panose="02000000000000000000" pitchFamily="2" charset="0"/>
                <a:cs typeface="PrintAble4U" panose="02000000000000000000" pitchFamily="2" charset="0"/>
              </a:rPr>
              <a:t>610510664 นาย ภู</a:t>
            </a:r>
            <a:r>
              <a:rPr lang="th-TH" sz="2400" dirty="0" err="1" smtClean="0">
                <a:latin typeface="PrintAble4U" panose="02000000000000000000" pitchFamily="2" charset="0"/>
                <a:cs typeface="PrintAble4U" panose="02000000000000000000" pitchFamily="2" charset="0"/>
              </a:rPr>
              <a:t>มิพัฒน์</a:t>
            </a:r>
            <a:r>
              <a:rPr lang="th-TH" sz="2400" dirty="0" smtClean="0">
                <a:latin typeface="PrintAble4U" panose="02000000000000000000" pitchFamily="2" charset="0"/>
                <a:cs typeface="PrintAble4U" panose="02000000000000000000" pitchFamily="2" charset="0"/>
              </a:rPr>
              <a:t> ปันกอ</a:t>
            </a:r>
            <a:endParaRPr lang="th-TH" sz="2400" dirty="0">
              <a:latin typeface="PrintAble4U" panose="02000000000000000000" pitchFamily="2" charset="0"/>
              <a:cs typeface="PrintAble4U" panose="02000000000000000000" pitchFamily="2" charset="0"/>
            </a:endParaRPr>
          </a:p>
        </p:txBody>
      </p:sp>
      <p:sp>
        <p:nvSpPr>
          <p:cNvPr id="10" name="ชื่อเรื่อง 1"/>
          <p:cNvSpPr>
            <a:spLocks noGrp="1"/>
          </p:cNvSpPr>
          <p:nvPr>
            <p:ph type="title"/>
          </p:nvPr>
        </p:nvSpPr>
        <p:spPr>
          <a:xfrm>
            <a:off x="4914717" y="1238242"/>
            <a:ext cx="2384730" cy="749300"/>
          </a:xfrm>
          <a:ln w="28575">
            <a:solidFill>
              <a:schemeClr val="tx1"/>
            </a:solidFill>
            <a:prstDash val="dashDot"/>
          </a:ln>
        </p:spPr>
        <p:txBody>
          <a:bodyPr>
            <a:normAutofit/>
          </a:bodyPr>
          <a:lstStyle/>
          <a:p>
            <a:r>
              <a:rPr lang="th-TH" sz="3200" dirty="0" smtClean="0">
                <a:latin typeface="PrintAble4U" panose="02000000000000000000" pitchFamily="2" charset="0"/>
                <a:cs typeface="PrintAble4U" panose="02000000000000000000" pitchFamily="2" charset="0"/>
              </a:rPr>
              <a:t>รายชื่อสมาชิกกลุ่ม</a:t>
            </a:r>
            <a:endParaRPr lang="th-TH" sz="3200" dirty="0">
              <a:latin typeface="PrintAble4U" panose="02000000000000000000" pitchFamily="2" charset="0"/>
              <a:cs typeface="PrintAble4U" panose="02000000000000000000" pitchFamily="2" charset="0"/>
            </a:endParaRPr>
          </a:p>
        </p:txBody>
      </p:sp>
      <p:pic>
        <p:nvPicPr>
          <p:cNvPr id="5" name="รูปภาพ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622" y="4452737"/>
            <a:ext cx="1312697" cy="1678087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6" name="รูปภาพ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68679">
            <a:off x="5306903" y="5376871"/>
            <a:ext cx="828791" cy="590632"/>
          </a:xfrm>
          <a:prstGeom prst="rect">
            <a:avLst/>
          </a:prstGeom>
        </p:spPr>
      </p:pic>
      <p:pic>
        <p:nvPicPr>
          <p:cNvPr id="13" name="รูปภาพ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0275">
            <a:off x="5982151" y="4702785"/>
            <a:ext cx="828791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19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ธีมของ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158</Words>
  <Application>Microsoft Office PowerPoint</Application>
  <PresentationFormat>แบบจอกว้าง</PresentationFormat>
  <Paragraphs>29</Paragraphs>
  <Slides>10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9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10</vt:i4>
      </vt:variant>
    </vt:vector>
  </HeadingPairs>
  <TitlesOfParts>
    <vt:vector size="20" baseType="lpstr">
      <vt:lpstr>Angsana New</vt:lpstr>
      <vt:lpstr>Arial</vt:lpstr>
      <vt:lpstr>Brush Script MT</vt:lpstr>
      <vt:lpstr>Calibri</vt:lpstr>
      <vt:lpstr>Calibri Light</vt:lpstr>
      <vt:lpstr>Cordia New</vt:lpstr>
      <vt:lpstr>PrintAble4U</vt:lpstr>
      <vt:lpstr>SOV_Apo</vt:lpstr>
      <vt:lpstr>Wingdings</vt:lpstr>
      <vt:lpstr>ธีมของ Office</vt:lpstr>
      <vt:lpstr>งานนำเสนอ PowerPoint</vt:lpstr>
      <vt:lpstr>งานนำเสนอ PowerPoint</vt:lpstr>
      <vt:lpstr>โจทย์ / ปัญหา</vt:lpstr>
      <vt:lpstr>วัตถุประสงค์</vt:lpstr>
      <vt:lpstr>โปรแกรมที่ใช้พัฒนา</vt:lpstr>
      <vt:lpstr>โปรแกรมที่พัฒนา</vt:lpstr>
      <vt:lpstr>งานนำเสนอ PowerPoint</vt:lpstr>
      <vt:lpstr>Credit</vt:lpstr>
      <vt:lpstr>รายชื่อสมาชิกกลุ่ม</vt:lpstr>
      <vt:lpstr>จบการนำเสนอ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DELL</dc:creator>
  <cp:lastModifiedBy>DELL</cp:lastModifiedBy>
  <cp:revision>45</cp:revision>
  <dcterms:created xsi:type="dcterms:W3CDTF">2019-04-23T15:07:51Z</dcterms:created>
  <dcterms:modified xsi:type="dcterms:W3CDTF">2019-04-25T09:13:33Z</dcterms:modified>
</cp:coreProperties>
</file>